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57" r:id="rId7"/>
    <p:sldId id="258" r:id="rId8"/>
    <p:sldId id="259" r:id="rId9"/>
    <p:sldId id="260"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57" autoAdjust="0"/>
  </p:normalViewPr>
  <p:slideViewPr>
    <p:cSldViewPr snapToGrid="0">
      <p:cViewPr varScale="1">
        <p:scale>
          <a:sx n="104" d="100"/>
          <a:sy n="104" d="100"/>
        </p:scale>
        <p:origin x="3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171F6D-CF1B-47F2-9EFD-43C6C0CF3B4B}"/>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3F993CEF-4F6D-4E62-906E-97E9D164BB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62B541D9-E571-4764-BB6C-B0361D0AB648}"/>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5" name="Plassholder for bunntekst 4">
            <a:extLst>
              <a:ext uri="{FF2B5EF4-FFF2-40B4-BE49-F238E27FC236}">
                <a16:creationId xmlns:a16="http://schemas.microsoft.com/office/drawing/2014/main" id="{F7E99F81-D7A7-4141-94AD-DE227CA707F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928C988-7FD6-4FAF-8F36-22C6136A2761}"/>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211183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058A9C-AF38-45B0-BD0D-7D183C3D045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233667CE-618B-4C1A-B0E2-E1CB5A9FE2B0}"/>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C2A0000-20AB-46CC-B8B9-52E42DC216C5}"/>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5" name="Plassholder for bunntekst 4">
            <a:extLst>
              <a:ext uri="{FF2B5EF4-FFF2-40B4-BE49-F238E27FC236}">
                <a16:creationId xmlns:a16="http://schemas.microsoft.com/office/drawing/2014/main" id="{B5EAD38E-E5A7-4064-A9FA-C34139765A3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951D706-7EF3-4370-B145-5CDE6751455E}"/>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588437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EB1AA1B7-EF7B-4AA6-BEB8-197EB6CAB13D}"/>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847C8E1A-0BC0-41E9-ADAE-A5A32BDA946C}"/>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3B1C7E3-ED49-468B-8F8F-80705FFDAE1A}"/>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5" name="Plassholder for bunntekst 4">
            <a:extLst>
              <a:ext uri="{FF2B5EF4-FFF2-40B4-BE49-F238E27FC236}">
                <a16:creationId xmlns:a16="http://schemas.microsoft.com/office/drawing/2014/main" id="{3253D181-5D9E-41B6-B571-972D27E763B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A746992-6CB0-4654-B8AF-F98430AA3946}"/>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1044615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AF3E957-3E35-4FD2-A7B7-31E78C23FDF1}"/>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5D177C6-B024-455F-8E74-4BA191AF7AF2}"/>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A990D11-FF78-4DF4-BE5E-1F61516E0589}"/>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5" name="Plassholder for bunntekst 4">
            <a:extLst>
              <a:ext uri="{FF2B5EF4-FFF2-40B4-BE49-F238E27FC236}">
                <a16:creationId xmlns:a16="http://schemas.microsoft.com/office/drawing/2014/main" id="{7630B525-CB73-4B92-BC5B-7EB241ABF71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C897F33D-1508-4278-9D44-94A740540A03}"/>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7154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7C6F4B9-A935-4DF6-97D1-178A3822D616}"/>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3B3A572F-78BF-485D-8B3C-17333578CF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B4A4DD9F-0013-41FC-AF83-4303F4B1D395}"/>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5" name="Plassholder for bunntekst 4">
            <a:extLst>
              <a:ext uri="{FF2B5EF4-FFF2-40B4-BE49-F238E27FC236}">
                <a16:creationId xmlns:a16="http://schemas.microsoft.com/office/drawing/2014/main" id="{29B02A9F-55A5-4D46-9768-ECAE8AACB0F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2F1AAB4-7113-4580-937A-DEAF985B5DD2}"/>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82865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2002AF-3186-469F-B827-FF1A519D53B1}"/>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C7273FB-76D9-41DB-BC7F-348B8B58E4B8}"/>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F784E598-F7D5-4CF5-BAD1-BF1549B13B9B}"/>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043E45D5-7D21-49C9-8034-0B7866B39A35}"/>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6" name="Plassholder for bunntekst 5">
            <a:extLst>
              <a:ext uri="{FF2B5EF4-FFF2-40B4-BE49-F238E27FC236}">
                <a16:creationId xmlns:a16="http://schemas.microsoft.com/office/drawing/2014/main" id="{663D5533-42DA-4A3E-BEF5-94B3C710033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3FA2E8E-AB00-4F43-8972-98912E8C639B}"/>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200944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A6E58F-6080-4FAC-9200-377D8792E0C3}"/>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D6AA995D-C5AD-4885-824F-F43D078A3E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C682D817-F479-43F9-916A-D66147CACAB7}"/>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DCF89664-4161-442D-B589-52F24B8DD3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9D3FB83B-E652-46E6-BE61-A8F719E2D986}"/>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632A138-B6F7-4059-B26C-11D7BC2334C0}"/>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8" name="Plassholder for bunntekst 7">
            <a:extLst>
              <a:ext uri="{FF2B5EF4-FFF2-40B4-BE49-F238E27FC236}">
                <a16:creationId xmlns:a16="http://schemas.microsoft.com/office/drawing/2014/main" id="{BF553C99-E6AE-43D1-B9D5-DEEAEEF4890A}"/>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C15BB90A-652D-4274-B322-3F2D9EBB6C77}"/>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204497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4C7B68-F326-402B-A212-5353CC1B4CD5}"/>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70F91193-4D4C-4FAA-869E-3CD146E35B6D}"/>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4" name="Plassholder for bunntekst 3">
            <a:extLst>
              <a:ext uri="{FF2B5EF4-FFF2-40B4-BE49-F238E27FC236}">
                <a16:creationId xmlns:a16="http://schemas.microsoft.com/office/drawing/2014/main" id="{B168B942-BEF6-4F28-861C-D445D8374D69}"/>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E94EDB68-9F9E-4DE4-A9B5-56750333F4BD}"/>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799440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49943760-5A95-4A29-BA25-F26CE63F9BE6}"/>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3" name="Plassholder for bunntekst 2">
            <a:extLst>
              <a:ext uri="{FF2B5EF4-FFF2-40B4-BE49-F238E27FC236}">
                <a16:creationId xmlns:a16="http://schemas.microsoft.com/office/drawing/2014/main" id="{3E68D1F2-EE9B-48E5-AE2C-1D167DD1249C}"/>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082051BD-C4E5-4323-8077-F58697D47A37}"/>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150320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6F0C92B-1B5A-4E1A-B603-B9784B4C996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7D14BE61-AEAF-45A2-95F1-F2F9A7A47A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1D32C4F-996E-4229-8D5A-F206A5D1F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F4E0ABB7-FF2E-4BB6-8754-CF60AD3296E4}"/>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6" name="Plassholder for bunntekst 5">
            <a:extLst>
              <a:ext uri="{FF2B5EF4-FFF2-40B4-BE49-F238E27FC236}">
                <a16:creationId xmlns:a16="http://schemas.microsoft.com/office/drawing/2014/main" id="{966D884C-679F-4133-BE32-060A084D24C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A53395F-834B-4908-89A9-7AE7EEE29AED}"/>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3872609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69CC29-6434-461A-B4D7-867EFC3FBBF1}"/>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38DB7810-FA14-41E6-B9C5-4363A72535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00C6E118-97F0-4595-862B-1671F114D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EB364C7-F985-4C2A-A553-53125B78A140}"/>
              </a:ext>
            </a:extLst>
          </p:cNvPr>
          <p:cNvSpPr>
            <a:spLocks noGrp="1"/>
          </p:cNvSpPr>
          <p:nvPr>
            <p:ph type="dt" sz="half" idx="10"/>
          </p:nvPr>
        </p:nvSpPr>
        <p:spPr/>
        <p:txBody>
          <a:bodyPr/>
          <a:lstStyle/>
          <a:p>
            <a:fld id="{905295F6-31A8-4F09-89AF-E0B4935D50B0}" type="datetimeFigureOut">
              <a:rPr lang="nb-NO" smtClean="0"/>
              <a:t>12.05.2022</a:t>
            </a:fld>
            <a:endParaRPr lang="nb-NO"/>
          </a:p>
        </p:txBody>
      </p:sp>
      <p:sp>
        <p:nvSpPr>
          <p:cNvPr id="6" name="Plassholder for bunntekst 5">
            <a:extLst>
              <a:ext uri="{FF2B5EF4-FFF2-40B4-BE49-F238E27FC236}">
                <a16:creationId xmlns:a16="http://schemas.microsoft.com/office/drawing/2014/main" id="{DBDF3490-6A03-4D86-A5CD-163CD1AE95C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FBB34EAC-6AA8-4F6E-932F-242B98E29DB4}"/>
              </a:ext>
            </a:extLst>
          </p:cNvPr>
          <p:cNvSpPr>
            <a:spLocks noGrp="1"/>
          </p:cNvSpPr>
          <p:nvPr>
            <p:ph type="sldNum" sz="quarter" idx="12"/>
          </p:nvPr>
        </p:nvSpPr>
        <p:spPr/>
        <p:txBody>
          <a:bodyPr/>
          <a:lstStyle/>
          <a:p>
            <a:fld id="{A2F94CA9-D8BD-41DA-B3A8-DFC139A32D20}" type="slidenum">
              <a:rPr lang="nb-NO" smtClean="0"/>
              <a:t>‹#›</a:t>
            </a:fld>
            <a:endParaRPr lang="nb-NO"/>
          </a:p>
        </p:txBody>
      </p:sp>
    </p:spTree>
    <p:extLst>
      <p:ext uri="{BB962C8B-B14F-4D97-AF65-F5344CB8AC3E}">
        <p14:creationId xmlns:p14="http://schemas.microsoft.com/office/powerpoint/2010/main" val="356004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B969D8ED-9539-4B16-92DA-899F8D9AFE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DD02EF25-D0E4-4B8E-92E7-1314CFEDCB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BC93284-EEF9-4F81-A6B8-09C94AE17F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295F6-31A8-4F09-89AF-E0B4935D50B0}" type="datetimeFigureOut">
              <a:rPr lang="nb-NO" smtClean="0"/>
              <a:t>12.05.2022</a:t>
            </a:fld>
            <a:endParaRPr lang="nb-NO"/>
          </a:p>
        </p:txBody>
      </p:sp>
      <p:sp>
        <p:nvSpPr>
          <p:cNvPr id="5" name="Plassholder for bunntekst 4">
            <a:extLst>
              <a:ext uri="{FF2B5EF4-FFF2-40B4-BE49-F238E27FC236}">
                <a16:creationId xmlns:a16="http://schemas.microsoft.com/office/drawing/2014/main" id="{2EFF753C-A499-49A1-A403-B93741256E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CA088AD3-E159-47DC-A831-7A4270BEE3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94CA9-D8BD-41DA-B3A8-DFC139A32D20}" type="slidenum">
              <a:rPr lang="nb-NO" smtClean="0"/>
              <a:t>‹#›</a:t>
            </a:fld>
            <a:endParaRPr lang="nb-NO"/>
          </a:p>
        </p:txBody>
      </p:sp>
    </p:spTree>
    <p:extLst>
      <p:ext uri="{BB962C8B-B14F-4D97-AF65-F5344CB8AC3E}">
        <p14:creationId xmlns:p14="http://schemas.microsoft.com/office/powerpoint/2010/main" val="1638921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F1E1C68-69F6-4188-84FD-7439B2D4623A}"/>
              </a:ext>
            </a:extLst>
          </p:cNvPr>
          <p:cNvSpPr>
            <a:spLocks noGrp="1"/>
          </p:cNvSpPr>
          <p:nvPr>
            <p:ph type="ctrTitle"/>
          </p:nvPr>
        </p:nvSpPr>
        <p:spPr/>
        <p:txBody>
          <a:bodyPr/>
          <a:lstStyle/>
          <a:p>
            <a:r>
              <a:rPr lang="nb-NO" dirty="0"/>
              <a:t>Utredning varmepumpe </a:t>
            </a:r>
            <a:r>
              <a:rPr lang="nb-NO" dirty="0" err="1"/>
              <a:t>Soliehagen</a:t>
            </a:r>
            <a:r>
              <a:rPr lang="nb-NO" dirty="0"/>
              <a:t> boligsameie</a:t>
            </a:r>
          </a:p>
        </p:txBody>
      </p:sp>
      <p:sp>
        <p:nvSpPr>
          <p:cNvPr id="3" name="Undertittel 2">
            <a:extLst>
              <a:ext uri="{FF2B5EF4-FFF2-40B4-BE49-F238E27FC236}">
                <a16:creationId xmlns:a16="http://schemas.microsoft.com/office/drawing/2014/main" id="{A9F3543C-F8FA-48BD-ACDD-F6A158D86DF2}"/>
              </a:ext>
            </a:extLst>
          </p:cNvPr>
          <p:cNvSpPr>
            <a:spLocks noGrp="1"/>
          </p:cNvSpPr>
          <p:nvPr>
            <p:ph type="subTitle" idx="1"/>
          </p:nvPr>
        </p:nvSpPr>
        <p:spPr/>
        <p:txBody>
          <a:bodyPr/>
          <a:lstStyle/>
          <a:p>
            <a:r>
              <a:rPr lang="nb-NO" dirty="0"/>
              <a:t>På oppdrag for beboere</a:t>
            </a:r>
          </a:p>
        </p:txBody>
      </p:sp>
    </p:spTree>
    <p:extLst>
      <p:ext uri="{BB962C8B-B14F-4D97-AF65-F5344CB8AC3E}">
        <p14:creationId xmlns:p14="http://schemas.microsoft.com/office/powerpoint/2010/main" val="159922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060204-5DF7-4E1A-8845-F365577DB268}"/>
              </a:ext>
            </a:extLst>
          </p:cNvPr>
          <p:cNvSpPr>
            <a:spLocks noGrp="1"/>
          </p:cNvSpPr>
          <p:nvPr>
            <p:ph type="title"/>
          </p:nvPr>
        </p:nvSpPr>
        <p:spPr/>
        <p:txBody>
          <a:bodyPr/>
          <a:lstStyle/>
          <a:p>
            <a:r>
              <a:rPr lang="nb-NO" dirty="0"/>
              <a:t>Kriterier lagt til grunn for utredning</a:t>
            </a:r>
          </a:p>
        </p:txBody>
      </p:sp>
      <p:sp>
        <p:nvSpPr>
          <p:cNvPr id="3" name="Plassholder for innhold 2">
            <a:extLst>
              <a:ext uri="{FF2B5EF4-FFF2-40B4-BE49-F238E27FC236}">
                <a16:creationId xmlns:a16="http://schemas.microsoft.com/office/drawing/2014/main" id="{B39C8634-43E1-40A3-AF4C-FA9D994E7E29}"/>
              </a:ext>
            </a:extLst>
          </p:cNvPr>
          <p:cNvSpPr>
            <a:spLocks noGrp="1"/>
          </p:cNvSpPr>
          <p:nvPr>
            <p:ph idx="1"/>
          </p:nvPr>
        </p:nvSpPr>
        <p:spPr/>
        <p:txBody>
          <a:bodyPr/>
          <a:lstStyle/>
          <a:p>
            <a:r>
              <a:rPr lang="nb-NO" dirty="0"/>
              <a:t>Skal være støysvak</a:t>
            </a:r>
          </a:p>
          <a:p>
            <a:r>
              <a:rPr lang="nb-NO" dirty="0"/>
              <a:t>Skal ikke være sjenerende for nabo</a:t>
            </a:r>
          </a:p>
          <a:p>
            <a:r>
              <a:rPr lang="nb-NO" dirty="0"/>
              <a:t>Skal se likt ut på fasade</a:t>
            </a:r>
          </a:p>
          <a:p>
            <a:r>
              <a:rPr lang="nb-NO" dirty="0"/>
              <a:t>Hovedformål kjølefunksjon</a:t>
            </a:r>
          </a:p>
          <a:p>
            <a:r>
              <a:rPr lang="nb-NO" dirty="0" err="1"/>
              <a:t>Innedel</a:t>
            </a:r>
            <a:r>
              <a:rPr lang="nb-NO" dirty="0"/>
              <a:t> skal passe på plassering</a:t>
            </a:r>
          </a:p>
        </p:txBody>
      </p:sp>
    </p:spTree>
    <p:extLst>
      <p:ext uri="{BB962C8B-B14F-4D97-AF65-F5344CB8AC3E}">
        <p14:creationId xmlns:p14="http://schemas.microsoft.com/office/powerpoint/2010/main" val="1675239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636D9E-EA37-464E-8906-DF6A43BAE46D}"/>
              </a:ext>
            </a:extLst>
          </p:cNvPr>
          <p:cNvSpPr>
            <a:spLocks noGrp="1"/>
          </p:cNvSpPr>
          <p:nvPr>
            <p:ph type="title"/>
          </p:nvPr>
        </p:nvSpPr>
        <p:spPr/>
        <p:txBody>
          <a:bodyPr/>
          <a:lstStyle/>
          <a:p>
            <a:r>
              <a:rPr lang="nb-NO" dirty="0"/>
              <a:t>Prosedyre</a:t>
            </a:r>
          </a:p>
        </p:txBody>
      </p:sp>
      <p:sp>
        <p:nvSpPr>
          <p:cNvPr id="3" name="Plassholder for innhold 2">
            <a:extLst>
              <a:ext uri="{FF2B5EF4-FFF2-40B4-BE49-F238E27FC236}">
                <a16:creationId xmlns:a16="http://schemas.microsoft.com/office/drawing/2014/main" id="{451C0157-F673-434F-9152-63939B5C123A}"/>
              </a:ext>
            </a:extLst>
          </p:cNvPr>
          <p:cNvSpPr>
            <a:spLocks noGrp="1"/>
          </p:cNvSpPr>
          <p:nvPr>
            <p:ph idx="1"/>
          </p:nvPr>
        </p:nvSpPr>
        <p:spPr/>
        <p:txBody>
          <a:bodyPr/>
          <a:lstStyle/>
          <a:p>
            <a:r>
              <a:rPr lang="nb-NO" dirty="0"/>
              <a:t>Sendt forespørsel til 5 </a:t>
            </a:r>
            <a:r>
              <a:rPr lang="nb-NO" dirty="0" err="1"/>
              <a:t>stk</a:t>
            </a:r>
            <a:r>
              <a:rPr lang="nb-NO" dirty="0"/>
              <a:t> tilbydere</a:t>
            </a:r>
          </a:p>
          <a:p>
            <a:r>
              <a:rPr lang="nb-NO" dirty="0"/>
              <a:t>To selskaper har kommet på befaring</a:t>
            </a:r>
          </a:p>
          <a:p>
            <a:r>
              <a:rPr lang="nb-NO" dirty="0"/>
              <a:t>Begge selskaper hadde tilnærmet likt løsningsforslag</a:t>
            </a:r>
          </a:p>
          <a:p>
            <a:endParaRPr lang="nb-NO" dirty="0"/>
          </a:p>
        </p:txBody>
      </p:sp>
    </p:spTree>
    <p:extLst>
      <p:ext uri="{BB962C8B-B14F-4D97-AF65-F5344CB8AC3E}">
        <p14:creationId xmlns:p14="http://schemas.microsoft.com/office/powerpoint/2010/main" val="279539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544D3A5-59C6-4252-A656-E598A6D5BE10}"/>
              </a:ext>
            </a:extLst>
          </p:cNvPr>
          <p:cNvSpPr>
            <a:spLocks noGrp="1"/>
          </p:cNvSpPr>
          <p:nvPr>
            <p:ph type="title"/>
          </p:nvPr>
        </p:nvSpPr>
        <p:spPr/>
        <p:txBody>
          <a:bodyPr/>
          <a:lstStyle/>
          <a:p>
            <a:r>
              <a:rPr lang="nb-NO" dirty="0"/>
              <a:t>Hva er støy?</a:t>
            </a:r>
          </a:p>
        </p:txBody>
      </p:sp>
      <p:sp>
        <p:nvSpPr>
          <p:cNvPr id="3" name="Plassholder for innhold 2">
            <a:extLst>
              <a:ext uri="{FF2B5EF4-FFF2-40B4-BE49-F238E27FC236}">
                <a16:creationId xmlns:a16="http://schemas.microsoft.com/office/drawing/2014/main" id="{F184B7DF-BC7C-4FC2-B044-D91BF258F7B8}"/>
              </a:ext>
            </a:extLst>
          </p:cNvPr>
          <p:cNvSpPr>
            <a:spLocks noGrp="1"/>
          </p:cNvSpPr>
          <p:nvPr>
            <p:ph idx="1"/>
          </p:nvPr>
        </p:nvSpPr>
        <p:spPr/>
        <p:txBody>
          <a:bodyPr>
            <a:normAutofit/>
          </a:bodyPr>
          <a:lstStyle/>
          <a:p>
            <a:pPr algn="l"/>
            <a:r>
              <a:rPr lang="nn-NO" b="0" i="0" dirty="0">
                <a:effectLst/>
                <a:latin typeface="BrownPro Regular"/>
              </a:rPr>
              <a:t>Støy er definert som </a:t>
            </a:r>
            <a:r>
              <a:rPr lang="nn-NO" b="0" i="0" dirty="0" err="1">
                <a:effectLst/>
                <a:latin typeface="BrownPro Regular"/>
              </a:rPr>
              <a:t>uønsket</a:t>
            </a:r>
            <a:r>
              <a:rPr lang="nn-NO" b="0" i="0" dirty="0">
                <a:effectLst/>
                <a:latin typeface="BrownPro Regular"/>
              </a:rPr>
              <a:t> lyd, og disse deles gjerne inn i to </a:t>
            </a:r>
            <a:r>
              <a:rPr lang="nn-NO" b="0" i="0" dirty="0" err="1">
                <a:effectLst/>
                <a:latin typeface="BrownPro Regular"/>
              </a:rPr>
              <a:t>typer</a:t>
            </a:r>
            <a:r>
              <a:rPr lang="nn-NO" b="0" i="0" dirty="0">
                <a:effectLst/>
                <a:latin typeface="BrownPro Regular"/>
              </a:rPr>
              <a:t>:</a:t>
            </a:r>
          </a:p>
          <a:p>
            <a:pPr algn="l">
              <a:buFont typeface="Arial" panose="020B0604020202020204" pitchFamily="34" charset="0"/>
              <a:buChar char="•"/>
            </a:pPr>
            <a:r>
              <a:rPr lang="nn-NO" b="0" i="0" dirty="0" err="1">
                <a:solidFill>
                  <a:srgbClr val="333333"/>
                </a:solidFill>
                <a:effectLst/>
                <a:latin typeface="BrownPro Regular"/>
              </a:rPr>
              <a:t>Irriterende</a:t>
            </a:r>
            <a:r>
              <a:rPr lang="nn-NO" b="0" i="0" dirty="0">
                <a:solidFill>
                  <a:srgbClr val="333333"/>
                </a:solidFill>
                <a:effectLst/>
                <a:latin typeface="BrownPro Regular"/>
              </a:rPr>
              <a:t> støy </a:t>
            </a:r>
            <a:r>
              <a:rPr lang="nn-NO" b="0" i="0" dirty="0" err="1">
                <a:solidFill>
                  <a:srgbClr val="333333"/>
                </a:solidFill>
                <a:effectLst/>
                <a:latin typeface="BrownPro Regular"/>
              </a:rPr>
              <a:t>fra</a:t>
            </a:r>
            <a:r>
              <a:rPr lang="nn-NO" b="0" i="0" dirty="0">
                <a:solidFill>
                  <a:srgbClr val="333333"/>
                </a:solidFill>
                <a:effectLst/>
                <a:latin typeface="BrownPro Regular"/>
              </a:rPr>
              <a:t> for eksempel ventilasjonsanlegg, vifte i pc-en og </a:t>
            </a:r>
            <a:r>
              <a:rPr lang="nn-NO" b="0" i="0" dirty="0" err="1">
                <a:solidFill>
                  <a:srgbClr val="333333"/>
                </a:solidFill>
                <a:effectLst/>
                <a:latin typeface="BrownPro Regular"/>
              </a:rPr>
              <a:t>liknende</a:t>
            </a:r>
            <a:r>
              <a:rPr lang="nn-NO" b="0" i="0" dirty="0">
                <a:solidFill>
                  <a:srgbClr val="333333"/>
                </a:solidFill>
                <a:effectLst/>
                <a:latin typeface="BrownPro Regular"/>
              </a:rPr>
              <a:t>.</a:t>
            </a:r>
          </a:p>
          <a:p>
            <a:pPr algn="l">
              <a:buFont typeface="Arial" panose="020B0604020202020204" pitchFamily="34" charset="0"/>
              <a:buChar char="•"/>
            </a:pPr>
            <a:r>
              <a:rPr lang="nn-NO" b="0" i="0" dirty="0" err="1">
                <a:solidFill>
                  <a:srgbClr val="333333"/>
                </a:solidFill>
                <a:effectLst/>
                <a:latin typeface="BrownPro Regular"/>
              </a:rPr>
              <a:t>Skadelig</a:t>
            </a:r>
            <a:r>
              <a:rPr lang="nn-NO" b="0" i="0" dirty="0">
                <a:solidFill>
                  <a:srgbClr val="333333"/>
                </a:solidFill>
                <a:effectLst/>
                <a:latin typeface="BrownPro Regular"/>
              </a:rPr>
              <a:t> støy </a:t>
            </a:r>
            <a:r>
              <a:rPr lang="nn-NO" b="0" i="0" dirty="0" err="1">
                <a:solidFill>
                  <a:srgbClr val="333333"/>
                </a:solidFill>
                <a:effectLst/>
                <a:latin typeface="BrownPro Regular"/>
              </a:rPr>
              <a:t>fra</a:t>
            </a:r>
            <a:r>
              <a:rPr lang="nn-NO" b="0" i="0" dirty="0">
                <a:solidFill>
                  <a:srgbClr val="333333"/>
                </a:solidFill>
                <a:effectLst/>
                <a:latin typeface="BrownPro Regular"/>
              </a:rPr>
              <a:t> </a:t>
            </a:r>
            <a:r>
              <a:rPr lang="nn-NO" b="0" i="0" dirty="0" err="1">
                <a:solidFill>
                  <a:srgbClr val="333333"/>
                </a:solidFill>
                <a:effectLst/>
                <a:latin typeface="BrownPro Regular"/>
              </a:rPr>
              <a:t>støyende</a:t>
            </a:r>
            <a:r>
              <a:rPr lang="nn-NO" b="0" i="0" dirty="0">
                <a:solidFill>
                  <a:srgbClr val="333333"/>
                </a:solidFill>
                <a:effectLst/>
                <a:latin typeface="BrownPro Regular"/>
              </a:rPr>
              <a:t> </a:t>
            </a:r>
            <a:r>
              <a:rPr lang="nn-NO" b="0" i="0" dirty="0" err="1">
                <a:solidFill>
                  <a:srgbClr val="333333"/>
                </a:solidFill>
                <a:effectLst/>
                <a:latin typeface="BrownPro Regular"/>
              </a:rPr>
              <a:t>omgivelser</a:t>
            </a:r>
            <a:r>
              <a:rPr lang="nn-NO" b="0" i="0" dirty="0">
                <a:solidFill>
                  <a:srgbClr val="333333"/>
                </a:solidFill>
                <a:effectLst/>
                <a:latin typeface="BrownPro Regular"/>
              </a:rPr>
              <a:t> &gt; 80 dB (A) og impulslyd &gt; 130 dB (C).</a:t>
            </a:r>
          </a:p>
          <a:p>
            <a:pPr algn="l"/>
            <a:r>
              <a:rPr lang="nn-NO" b="0" i="0" dirty="0">
                <a:effectLst/>
                <a:latin typeface="BrownPro Regular"/>
              </a:rPr>
              <a:t>Støynivå blir målt i desibel (dB). En </a:t>
            </a:r>
            <a:r>
              <a:rPr lang="nn-NO" b="0" i="0" dirty="0" err="1">
                <a:effectLst/>
                <a:latin typeface="BrownPro Regular"/>
              </a:rPr>
              <a:t>alminnelig</a:t>
            </a:r>
            <a:r>
              <a:rPr lang="nn-NO" b="0" i="0" dirty="0">
                <a:effectLst/>
                <a:latin typeface="BrownPro Regular"/>
              </a:rPr>
              <a:t> samtale ligg på omkring 65 dB, mens et rop når opp i omlag 80 dB. Skalaen er slik at </a:t>
            </a:r>
            <a:r>
              <a:rPr lang="nn-NO" b="0" i="0" dirty="0" err="1">
                <a:effectLst/>
                <a:latin typeface="BrownPro Regular"/>
              </a:rPr>
              <a:t>hver</a:t>
            </a:r>
            <a:r>
              <a:rPr lang="nn-NO" b="0" i="0" dirty="0">
                <a:effectLst/>
                <a:latin typeface="BrownPro Regular"/>
              </a:rPr>
              <a:t> gang lydeffekten blir </a:t>
            </a:r>
            <a:r>
              <a:rPr lang="nn-NO" b="0" i="0" dirty="0" err="1">
                <a:effectLst/>
                <a:latin typeface="BrownPro Regular"/>
              </a:rPr>
              <a:t>doblet</a:t>
            </a:r>
            <a:r>
              <a:rPr lang="nn-NO" dirty="0">
                <a:latin typeface="BrownPro Regular"/>
              </a:rPr>
              <a:t>, </a:t>
            </a:r>
            <a:r>
              <a:rPr lang="nn-NO" dirty="0" err="1">
                <a:latin typeface="BrownPro Regular"/>
              </a:rPr>
              <a:t>øker</a:t>
            </a:r>
            <a:r>
              <a:rPr lang="nn-NO" b="0" i="0" dirty="0">
                <a:effectLst/>
                <a:latin typeface="BrownPro Regular"/>
              </a:rPr>
              <a:t> desibelnivået med 3 dB. Lydeffekten av for eksempel 83 dB vil derfor vere dobbelt så høy som av 80 dB.</a:t>
            </a:r>
          </a:p>
          <a:p>
            <a:endParaRPr lang="nb-NO" dirty="0"/>
          </a:p>
        </p:txBody>
      </p:sp>
    </p:spTree>
    <p:extLst>
      <p:ext uri="{BB962C8B-B14F-4D97-AF65-F5344CB8AC3E}">
        <p14:creationId xmlns:p14="http://schemas.microsoft.com/office/powerpoint/2010/main" val="149009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tel 1">
            <a:extLst>
              <a:ext uri="{FF2B5EF4-FFF2-40B4-BE49-F238E27FC236}">
                <a16:creationId xmlns:a16="http://schemas.microsoft.com/office/drawing/2014/main" id="{FE419167-1112-44C1-A4A7-DBD71E29B7B4}"/>
              </a:ext>
            </a:extLst>
          </p:cNvPr>
          <p:cNvSpPr>
            <a:spLocks noGrp="1"/>
          </p:cNvSpPr>
          <p:nvPr>
            <p:ph type="title"/>
          </p:nvPr>
        </p:nvSpPr>
        <p:spPr>
          <a:xfrm>
            <a:off x="643467" y="321734"/>
            <a:ext cx="10905066" cy="1135737"/>
          </a:xfrm>
        </p:spPr>
        <p:txBody>
          <a:bodyPr>
            <a:normAutofit/>
          </a:bodyPr>
          <a:lstStyle/>
          <a:p>
            <a:endParaRPr lang="nb-NO" sz="3600"/>
          </a:p>
        </p:txBody>
      </p:sp>
      <p:sp>
        <p:nvSpPr>
          <p:cNvPr id="3" name="Plassholder for innhold 2">
            <a:extLst>
              <a:ext uri="{FF2B5EF4-FFF2-40B4-BE49-F238E27FC236}">
                <a16:creationId xmlns:a16="http://schemas.microsoft.com/office/drawing/2014/main" id="{155C9FDF-67C8-4912-894E-6C1704B0ACA3}"/>
              </a:ext>
            </a:extLst>
          </p:cNvPr>
          <p:cNvSpPr>
            <a:spLocks noGrp="1"/>
          </p:cNvSpPr>
          <p:nvPr>
            <p:ph idx="1"/>
          </p:nvPr>
        </p:nvSpPr>
        <p:spPr>
          <a:xfrm>
            <a:off x="643469" y="1782981"/>
            <a:ext cx="4008384" cy="4393982"/>
          </a:xfrm>
        </p:spPr>
        <p:txBody>
          <a:bodyPr>
            <a:normAutofit/>
          </a:bodyPr>
          <a:lstStyle/>
          <a:p>
            <a:r>
              <a:rPr lang="en-US" sz="1700" b="1" i="0">
                <a:effectLst/>
                <a:latin typeface="Libre Franklin" panose="020B0604020202020204" pitchFamily="2" charset="0"/>
              </a:rPr>
              <a:t>31-45 dB: </a:t>
            </a:r>
            <a:r>
              <a:rPr lang="en-US" sz="1700" b="0" i="0">
                <a:effectLst/>
                <a:latin typeface="Libre Franklin" panose="020B0604020202020204" pitchFamily="2" charset="0"/>
              </a:rPr>
              <a:t>Here is the decibel level of silent sounds. Within this variety, sounds are audible but you will have difficulty differentiating them from other noises if you’re somewhere noisy. Soft dialog (like that which you may notice from a library) drops to the 30-45 decibel range.</a:t>
            </a:r>
          </a:p>
          <a:p>
            <a:r>
              <a:rPr lang="en-US" sz="1700" b="1" i="0">
                <a:effectLst/>
                <a:latin typeface="Libre Franklin" panose="020B0604020202020204" pitchFamily="2" charset="0"/>
              </a:rPr>
              <a:t>46-65 dB:</a:t>
            </a:r>
            <a:r>
              <a:rPr lang="en-US" sz="1700" b="0" i="0">
                <a:effectLst/>
                <a:latin typeface="Libre Franklin" panose="020B0604020202020204" pitchFamily="2" charset="0"/>
              </a:rPr>
              <a:t> If you’re walking down the road in a little city, this is around the decibel level of the noise you’d hear. Standard conversation, the sound of a bubbling flow, along with also the meow of your kitty may generate sound that drops from the 45-65 decibel range.</a:t>
            </a:r>
          </a:p>
          <a:p>
            <a:endParaRPr lang="nb-NO" sz="1700"/>
          </a:p>
        </p:txBody>
      </p:sp>
      <p:grpSp>
        <p:nvGrpSpPr>
          <p:cNvPr id="73" name="Group 72">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74" name="Isosceles Triangle 7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Levels Of Noise In Decibels">
            <a:extLst>
              <a:ext uri="{FF2B5EF4-FFF2-40B4-BE49-F238E27FC236}">
                <a16:creationId xmlns:a16="http://schemas.microsoft.com/office/drawing/2014/main" id="{D5BDE512-0AA4-484A-8255-80EBB87D922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95320" y="2470973"/>
            <a:ext cx="6253212" cy="2985908"/>
          </a:xfrm>
          <a:prstGeom prst="rect">
            <a:avLst/>
          </a:prstGeom>
          <a:noFill/>
          <a:extLst>
            <a:ext uri="{909E8E84-426E-40DD-AFC4-6F175D3DCCD1}">
              <a14:hiddenFill xmlns:a14="http://schemas.microsoft.com/office/drawing/2010/main">
                <a:solidFill>
                  <a:srgbClr val="FFFFFF"/>
                </a:solidFill>
              </a14:hiddenFill>
            </a:ext>
          </a:extLst>
        </p:spPr>
      </p:pic>
      <p:grpSp>
        <p:nvGrpSpPr>
          <p:cNvPr id="77" name="Group 7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78" name="Rectangle 7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45911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1110CC-19D5-41AE-8C99-10607184A558}"/>
              </a:ext>
            </a:extLst>
          </p:cNvPr>
          <p:cNvSpPr>
            <a:spLocks noGrp="1"/>
          </p:cNvSpPr>
          <p:nvPr>
            <p:ph type="title"/>
          </p:nvPr>
        </p:nvSpPr>
        <p:spPr/>
        <p:txBody>
          <a:bodyPr/>
          <a:lstStyle/>
          <a:p>
            <a:endParaRPr lang="nb-NO"/>
          </a:p>
        </p:txBody>
      </p:sp>
      <p:pic>
        <p:nvPicPr>
          <p:cNvPr id="7" name="Plassholder for innhold 6">
            <a:extLst>
              <a:ext uri="{FF2B5EF4-FFF2-40B4-BE49-F238E27FC236}">
                <a16:creationId xmlns:a16="http://schemas.microsoft.com/office/drawing/2014/main" id="{9BF2F5FA-67EF-475C-9183-A9C6325DD49B}"/>
              </a:ext>
            </a:extLst>
          </p:cNvPr>
          <p:cNvPicPr>
            <a:picLocks noGrp="1" noChangeAspect="1"/>
          </p:cNvPicPr>
          <p:nvPr>
            <p:ph idx="1"/>
          </p:nvPr>
        </p:nvPicPr>
        <p:blipFill>
          <a:blip r:embed="rId2"/>
          <a:stretch>
            <a:fillRect/>
          </a:stretch>
        </p:blipFill>
        <p:spPr>
          <a:xfrm>
            <a:off x="6096000" y="71469"/>
            <a:ext cx="5539273" cy="6336989"/>
          </a:xfrm>
        </p:spPr>
      </p:pic>
      <p:pic>
        <p:nvPicPr>
          <p:cNvPr id="5" name="Bilde 4">
            <a:extLst>
              <a:ext uri="{FF2B5EF4-FFF2-40B4-BE49-F238E27FC236}">
                <a16:creationId xmlns:a16="http://schemas.microsoft.com/office/drawing/2014/main" id="{BAE45AB0-FEBA-4193-82F5-C42324BCBFE6}"/>
              </a:ext>
            </a:extLst>
          </p:cNvPr>
          <p:cNvPicPr>
            <a:picLocks noChangeAspect="1"/>
          </p:cNvPicPr>
          <p:nvPr/>
        </p:nvPicPr>
        <p:blipFill>
          <a:blip r:embed="rId3"/>
          <a:stretch>
            <a:fillRect/>
          </a:stretch>
        </p:blipFill>
        <p:spPr>
          <a:xfrm>
            <a:off x="189370" y="172616"/>
            <a:ext cx="6257242" cy="6858000"/>
          </a:xfrm>
          <a:prstGeom prst="rect">
            <a:avLst/>
          </a:prstGeom>
        </p:spPr>
      </p:pic>
      <p:sp>
        <p:nvSpPr>
          <p:cNvPr id="8" name="Rektangel 7">
            <a:extLst>
              <a:ext uri="{FF2B5EF4-FFF2-40B4-BE49-F238E27FC236}">
                <a16:creationId xmlns:a16="http://schemas.microsoft.com/office/drawing/2014/main" id="{7FDABF9C-C6B1-4ABF-9471-3558861135C3}"/>
              </a:ext>
            </a:extLst>
          </p:cNvPr>
          <p:cNvSpPr/>
          <p:nvPr/>
        </p:nvSpPr>
        <p:spPr>
          <a:xfrm rot="5400000">
            <a:off x="1908829" y="1925517"/>
            <a:ext cx="210117" cy="73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Rektangel 8">
            <a:extLst>
              <a:ext uri="{FF2B5EF4-FFF2-40B4-BE49-F238E27FC236}">
                <a16:creationId xmlns:a16="http://schemas.microsoft.com/office/drawing/2014/main" id="{3793FE6B-B159-45A5-83A0-DDDFDFF79148}"/>
              </a:ext>
            </a:extLst>
          </p:cNvPr>
          <p:cNvSpPr/>
          <p:nvPr/>
        </p:nvSpPr>
        <p:spPr>
          <a:xfrm rot="5400000">
            <a:off x="9042323" y="660859"/>
            <a:ext cx="210117" cy="73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966969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DF57A0-8D81-405B-9E50-5A5A4D53402E}"/>
              </a:ext>
            </a:extLst>
          </p:cNvPr>
          <p:cNvSpPr>
            <a:spLocks noGrp="1"/>
          </p:cNvSpPr>
          <p:nvPr>
            <p:ph type="title"/>
          </p:nvPr>
        </p:nvSpPr>
        <p:spPr/>
        <p:txBody>
          <a:bodyPr/>
          <a:lstStyle/>
          <a:p>
            <a:endParaRPr lang="nb-NO"/>
          </a:p>
        </p:txBody>
      </p:sp>
      <p:pic>
        <p:nvPicPr>
          <p:cNvPr id="7" name="Plassholder for innhold 6">
            <a:extLst>
              <a:ext uri="{FF2B5EF4-FFF2-40B4-BE49-F238E27FC236}">
                <a16:creationId xmlns:a16="http://schemas.microsoft.com/office/drawing/2014/main" id="{B36FA450-A9C5-47CF-AD14-4F2E0726B1CC}"/>
              </a:ext>
            </a:extLst>
          </p:cNvPr>
          <p:cNvPicPr>
            <a:picLocks noGrp="1" noChangeAspect="1"/>
          </p:cNvPicPr>
          <p:nvPr>
            <p:ph idx="1"/>
          </p:nvPr>
        </p:nvPicPr>
        <p:blipFill>
          <a:blip r:embed="rId2"/>
          <a:stretch>
            <a:fillRect/>
          </a:stretch>
        </p:blipFill>
        <p:spPr>
          <a:xfrm>
            <a:off x="6296247" y="472686"/>
            <a:ext cx="6474198" cy="6198701"/>
          </a:xfrm>
        </p:spPr>
      </p:pic>
      <p:pic>
        <p:nvPicPr>
          <p:cNvPr id="5" name="Bilde 4">
            <a:extLst>
              <a:ext uri="{FF2B5EF4-FFF2-40B4-BE49-F238E27FC236}">
                <a16:creationId xmlns:a16="http://schemas.microsoft.com/office/drawing/2014/main" id="{6459F044-537D-4075-BC03-ABDB6E4D2F6E}"/>
              </a:ext>
            </a:extLst>
          </p:cNvPr>
          <p:cNvPicPr>
            <a:picLocks noChangeAspect="1"/>
          </p:cNvPicPr>
          <p:nvPr/>
        </p:nvPicPr>
        <p:blipFill>
          <a:blip r:embed="rId3"/>
          <a:stretch>
            <a:fillRect/>
          </a:stretch>
        </p:blipFill>
        <p:spPr>
          <a:xfrm>
            <a:off x="122698" y="0"/>
            <a:ext cx="6254930" cy="6858000"/>
          </a:xfrm>
          <a:prstGeom prst="rect">
            <a:avLst/>
          </a:prstGeom>
        </p:spPr>
      </p:pic>
      <p:sp>
        <p:nvSpPr>
          <p:cNvPr id="8" name="Rektangel 7">
            <a:extLst>
              <a:ext uri="{FF2B5EF4-FFF2-40B4-BE49-F238E27FC236}">
                <a16:creationId xmlns:a16="http://schemas.microsoft.com/office/drawing/2014/main" id="{E34AF42C-3DC4-4C52-8C05-A9B0CEFA10D7}"/>
              </a:ext>
            </a:extLst>
          </p:cNvPr>
          <p:cNvSpPr/>
          <p:nvPr/>
        </p:nvSpPr>
        <p:spPr>
          <a:xfrm rot="10800000">
            <a:off x="422928" y="3692772"/>
            <a:ext cx="210117" cy="73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Rektangel 8">
            <a:extLst>
              <a:ext uri="{FF2B5EF4-FFF2-40B4-BE49-F238E27FC236}">
                <a16:creationId xmlns:a16="http://schemas.microsoft.com/office/drawing/2014/main" id="{6DB98D8B-E016-4687-9132-1B0E26B71A51}"/>
              </a:ext>
            </a:extLst>
          </p:cNvPr>
          <p:cNvSpPr/>
          <p:nvPr/>
        </p:nvSpPr>
        <p:spPr>
          <a:xfrm rot="10800000">
            <a:off x="7301444" y="2837942"/>
            <a:ext cx="210117" cy="734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419725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EBFA99-AD07-4510-A7B9-EB60FD737DFC}"/>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A036E199-2372-4BD9-8FAA-41E9460E0C58}"/>
              </a:ext>
            </a:extLst>
          </p:cNvPr>
          <p:cNvSpPr>
            <a:spLocks noGrp="1"/>
          </p:cNvSpPr>
          <p:nvPr>
            <p:ph idx="1"/>
          </p:nvPr>
        </p:nvSpPr>
        <p:spPr/>
        <p:txBody>
          <a:bodyPr/>
          <a:lstStyle/>
          <a:p>
            <a:endParaRPr lang="nb-NO"/>
          </a:p>
        </p:txBody>
      </p:sp>
      <p:pic>
        <p:nvPicPr>
          <p:cNvPr id="5" name="Bilde 4">
            <a:extLst>
              <a:ext uri="{FF2B5EF4-FFF2-40B4-BE49-F238E27FC236}">
                <a16:creationId xmlns:a16="http://schemas.microsoft.com/office/drawing/2014/main" id="{0BF2CAD5-9684-43A1-9428-4910689D9C5A}"/>
              </a:ext>
            </a:extLst>
          </p:cNvPr>
          <p:cNvPicPr>
            <a:picLocks noChangeAspect="1"/>
          </p:cNvPicPr>
          <p:nvPr/>
        </p:nvPicPr>
        <p:blipFill>
          <a:blip r:embed="rId2"/>
          <a:stretch>
            <a:fillRect/>
          </a:stretch>
        </p:blipFill>
        <p:spPr>
          <a:xfrm>
            <a:off x="0" y="360513"/>
            <a:ext cx="12192000" cy="6136974"/>
          </a:xfrm>
          <a:prstGeom prst="rect">
            <a:avLst/>
          </a:prstGeom>
        </p:spPr>
      </p:pic>
      <p:sp>
        <p:nvSpPr>
          <p:cNvPr id="6" name="Rektangel 5">
            <a:extLst>
              <a:ext uri="{FF2B5EF4-FFF2-40B4-BE49-F238E27FC236}">
                <a16:creationId xmlns:a16="http://schemas.microsoft.com/office/drawing/2014/main" id="{E668B4D9-C433-4763-8E71-B51E4252667E}"/>
              </a:ext>
            </a:extLst>
          </p:cNvPr>
          <p:cNvSpPr/>
          <p:nvPr/>
        </p:nvSpPr>
        <p:spPr>
          <a:xfrm>
            <a:off x="5197151" y="2575249"/>
            <a:ext cx="438539" cy="1362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Rektangel 6">
            <a:extLst>
              <a:ext uri="{FF2B5EF4-FFF2-40B4-BE49-F238E27FC236}">
                <a16:creationId xmlns:a16="http://schemas.microsoft.com/office/drawing/2014/main" id="{CB9814A3-3EFB-4FE9-8EA0-4369227FCE1F}"/>
              </a:ext>
            </a:extLst>
          </p:cNvPr>
          <p:cNvSpPr/>
          <p:nvPr/>
        </p:nvSpPr>
        <p:spPr>
          <a:xfrm rot="5400000">
            <a:off x="2117271" y="2113384"/>
            <a:ext cx="438539" cy="1362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16972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1B62FB3-28CD-4A10-B984-99081BA4C6FE}"/>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E63C5820-B442-4872-A2A7-27B42F0FA722}"/>
              </a:ext>
            </a:extLst>
          </p:cNvPr>
          <p:cNvSpPr>
            <a:spLocks noGrp="1"/>
          </p:cNvSpPr>
          <p:nvPr>
            <p:ph idx="1"/>
          </p:nvPr>
        </p:nvSpPr>
        <p:spPr/>
        <p:txBody>
          <a:bodyPr/>
          <a:lstStyle/>
          <a:p>
            <a:endParaRPr lang="nb-NO"/>
          </a:p>
        </p:txBody>
      </p:sp>
      <p:pic>
        <p:nvPicPr>
          <p:cNvPr id="5" name="Bilde 4">
            <a:extLst>
              <a:ext uri="{FF2B5EF4-FFF2-40B4-BE49-F238E27FC236}">
                <a16:creationId xmlns:a16="http://schemas.microsoft.com/office/drawing/2014/main" id="{A5476364-F71D-4E04-850E-AD77756B0B8B}"/>
              </a:ext>
            </a:extLst>
          </p:cNvPr>
          <p:cNvPicPr>
            <a:picLocks noChangeAspect="1"/>
          </p:cNvPicPr>
          <p:nvPr/>
        </p:nvPicPr>
        <p:blipFill>
          <a:blip r:embed="rId2"/>
          <a:stretch>
            <a:fillRect/>
          </a:stretch>
        </p:blipFill>
        <p:spPr>
          <a:xfrm>
            <a:off x="185791" y="0"/>
            <a:ext cx="11820418" cy="6858000"/>
          </a:xfrm>
          <a:prstGeom prst="rect">
            <a:avLst/>
          </a:prstGeom>
        </p:spPr>
      </p:pic>
      <p:sp>
        <p:nvSpPr>
          <p:cNvPr id="6" name="Rektangel 5">
            <a:extLst>
              <a:ext uri="{FF2B5EF4-FFF2-40B4-BE49-F238E27FC236}">
                <a16:creationId xmlns:a16="http://schemas.microsoft.com/office/drawing/2014/main" id="{1EEC2E20-A93E-46F4-89B9-C9F5674A9837}"/>
              </a:ext>
            </a:extLst>
          </p:cNvPr>
          <p:cNvSpPr/>
          <p:nvPr/>
        </p:nvSpPr>
        <p:spPr>
          <a:xfrm rot="10800000">
            <a:off x="3825553" y="3965330"/>
            <a:ext cx="280456" cy="567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Rektangel 6">
            <a:extLst>
              <a:ext uri="{FF2B5EF4-FFF2-40B4-BE49-F238E27FC236}">
                <a16:creationId xmlns:a16="http://schemas.microsoft.com/office/drawing/2014/main" id="{FA2AEEC0-985C-4B4C-94DE-3F754D2106CA}"/>
              </a:ext>
            </a:extLst>
          </p:cNvPr>
          <p:cNvSpPr/>
          <p:nvPr/>
        </p:nvSpPr>
        <p:spPr>
          <a:xfrm rot="10800000">
            <a:off x="5301762" y="4001294"/>
            <a:ext cx="794238" cy="567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 name="Rektangel 9">
            <a:extLst>
              <a:ext uri="{FF2B5EF4-FFF2-40B4-BE49-F238E27FC236}">
                <a16:creationId xmlns:a16="http://schemas.microsoft.com/office/drawing/2014/main" id="{A76606A4-AB5D-4D00-B9E0-EE7444B91394}"/>
              </a:ext>
            </a:extLst>
          </p:cNvPr>
          <p:cNvSpPr/>
          <p:nvPr/>
        </p:nvSpPr>
        <p:spPr>
          <a:xfrm>
            <a:off x="4703885" y="1825625"/>
            <a:ext cx="90560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Rektangel 10">
            <a:extLst>
              <a:ext uri="{FF2B5EF4-FFF2-40B4-BE49-F238E27FC236}">
                <a16:creationId xmlns:a16="http://schemas.microsoft.com/office/drawing/2014/main" id="{A5FAC00C-B562-4B89-A8DF-CB7ACD916B42}"/>
              </a:ext>
            </a:extLst>
          </p:cNvPr>
          <p:cNvSpPr/>
          <p:nvPr/>
        </p:nvSpPr>
        <p:spPr>
          <a:xfrm rot="5400000">
            <a:off x="4081730" y="2430536"/>
            <a:ext cx="124430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494F65AB-269A-42DC-B9A1-00B4561EFE90}"/>
              </a:ext>
            </a:extLst>
          </p:cNvPr>
          <p:cNvSpPr/>
          <p:nvPr/>
        </p:nvSpPr>
        <p:spPr>
          <a:xfrm>
            <a:off x="3775417" y="3075550"/>
            <a:ext cx="90560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Rektangel 12">
            <a:extLst>
              <a:ext uri="{FF2B5EF4-FFF2-40B4-BE49-F238E27FC236}">
                <a16:creationId xmlns:a16="http://schemas.microsoft.com/office/drawing/2014/main" id="{5FB68DBA-0D9D-4ABF-8177-C3222A589623}"/>
              </a:ext>
            </a:extLst>
          </p:cNvPr>
          <p:cNvSpPr/>
          <p:nvPr/>
        </p:nvSpPr>
        <p:spPr>
          <a:xfrm rot="5400000">
            <a:off x="3196362" y="3720565"/>
            <a:ext cx="124430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Rektangel 13">
            <a:extLst>
              <a:ext uri="{FF2B5EF4-FFF2-40B4-BE49-F238E27FC236}">
                <a16:creationId xmlns:a16="http://schemas.microsoft.com/office/drawing/2014/main" id="{0EB04C3F-5719-43FB-A8B5-5D84EE3055FE}"/>
              </a:ext>
            </a:extLst>
          </p:cNvPr>
          <p:cNvSpPr/>
          <p:nvPr/>
        </p:nvSpPr>
        <p:spPr>
          <a:xfrm rot="5400000">
            <a:off x="5450986" y="3541298"/>
            <a:ext cx="124430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Rektangel 15">
            <a:extLst>
              <a:ext uri="{FF2B5EF4-FFF2-40B4-BE49-F238E27FC236}">
                <a16:creationId xmlns:a16="http://schemas.microsoft.com/office/drawing/2014/main" id="{43F0CB40-C0B0-4213-9893-B3B866A8BFD6}"/>
              </a:ext>
            </a:extLst>
          </p:cNvPr>
          <p:cNvSpPr/>
          <p:nvPr/>
        </p:nvSpPr>
        <p:spPr>
          <a:xfrm rot="10800000">
            <a:off x="2878016" y="5765404"/>
            <a:ext cx="794238" cy="567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7" name="Rektangel 16">
            <a:extLst>
              <a:ext uri="{FF2B5EF4-FFF2-40B4-BE49-F238E27FC236}">
                <a16:creationId xmlns:a16="http://schemas.microsoft.com/office/drawing/2014/main" id="{EDABDBA0-5FEC-49BD-BA6C-BCD5A895AD5F}"/>
              </a:ext>
            </a:extLst>
          </p:cNvPr>
          <p:cNvSpPr/>
          <p:nvPr/>
        </p:nvSpPr>
        <p:spPr>
          <a:xfrm rot="5400000">
            <a:off x="2675840" y="5403912"/>
            <a:ext cx="1244308"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5082829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276</Words>
  <Application>Microsoft Office PowerPoint</Application>
  <PresentationFormat>Widescreen</PresentationFormat>
  <Paragraphs>19</Paragraphs>
  <Slides>9</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9</vt:i4>
      </vt:variant>
    </vt:vector>
  </HeadingPairs>
  <TitlesOfParts>
    <vt:vector size="15" baseType="lpstr">
      <vt:lpstr>Arial</vt:lpstr>
      <vt:lpstr>BrownPro Regular</vt:lpstr>
      <vt:lpstr>Calibri</vt:lpstr>
      <vt:lpstr>Calibri Light</vt:lpstr>
      <vt:lpstr>Libre Franklin</vt:lpstr>
      <vt:lpstr>Office-tema</vt:lpstr>
      <vt:lpstr>Utredning varmepumpe Soliehagen boligsameie</vt:lpstr>
      <vt:lpstr>Kriterier lagt til grunn for utredning</vt:lpstr>
      <vt:lpstr>Prosedyre</vt:lpstr>
      <vt:lpstr>Hva er støy?</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Utredning varmepumpe Soliehagen boligsameie</dc:title>
  <dc:creator>Thomas Larsen</dc:creator>
  <cp:lastModifiedBy>Aage Sandaker</cp:lastModifiedBy>
  <cp:revision>3</cp:revision>
  <dcterms:created xsi:type="dcterms:W3CDTF">2022-03-31T07:55:23Z</dcterms:created>
  <dcterms:modified xsi:type="dcterms:W3CDTF">2022-05-12T16:53:17Z</dcterms:modified>
</cp:coreProperties>
</file>